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5" r:id="rId2"/>
    <p:sldId id="269" r:id="rId3"/>
    <p:sldId id="316" r:id="rId4"/>
    <p:sldId id="268" r:id="rId5"/>
    <p:sldId id="290" r:id="rId6"/>
    <p:sldId id="300" r:id="rId7"/>
    <p:sldId id="321" r:id="rId8"/>
    <p:sldId id="322" r:id="rId9"/>
    <p:sldId id="319" r:id="rId10"/>
    <p:sldId id="320" r:id="rId11"/>
    <p:sldId id="293" r:id="rId12"/>
    <p:sldId id="294" r:id="rId13"/>
    <p:sldId id="302" r:id="rId14"/>
    <p:sldId id="303" r:id="rId15"/>
    <p:sldId id="304" r:id="rId16"/>
    <p:sldId id="291" r:id="rId17"/>
    <p:sldId id="292" r:id="rId18"/>
    <p:sldId id="305" r:id="rId19"/>
    <p:sldId id="306" r:id="rId20"/>
    <p:sldId id="307" r:id="rId21"/>
    <p:sldId id="317" r:id="rId22"/>
    <p:sldId id="318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296" r:id="rId32"/>
    <p:sldId id="289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60" d="100"/>
          <a:sy n="60" d="100"/>
        </p:scale>
        <p:origin x="42" y="11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1A8A-2CA4-123B-70AB-26A3D3F2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7C3C5C-511E-3436-74FE-9B070F016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7A101D-BDB2-EBA8-C40E-7E8402948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2536E-FA7D-0706-D77D-E29998AD6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00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6237-2AE6-91E6-1D29-91665771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E93221-C736-2D2F-FD94-C7FB5189E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2FC50C-45C3-5B71-7897-A1651A4C4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27526-C3AC-A972-2619-DD8B51EEA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87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48FE-E9CB-D15B-80D5-07B5F373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189951-98EE-5A3D-DDCD-5CCF3B258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4655FC-1296-F8AF-A1AC-A3967641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FE57D-374F-9307-C3F0-3EAA70EA5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75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B26C-D68C-5214-3696-5FD93321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584A1A-4005-3A4D-DA01-9D14B72EC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37C00-E47C-83FB-EC14-8B7F55EEA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2FB96-6CEE-B103-0F8E-DF38F2B1A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6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01C39-DDE1-823B-E834-7D451BB0D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967AC5-9A99-E1A4-3BDB-11FA79B34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FA7DE-77F1-8FF6-F76A-F149AFE01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7F0DB-F0BB-3DB4-56B2-92F191699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6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6EDB3-8C7E-B973-84A7-9E45AD3E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456267"/>
            <a:ext cx="4473799" cy="53597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7A94-4810-E944-1D54-CDF8B99D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766" y="1582147"/>
            <a:ext cx="5635769" cy="47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98461-B1A6-0FE0-2F04-021B2AFA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71D40952-874D-524F-C1D4-EB007B3E56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501F9-2FA0-3125-E32D-ED8FAEE0CA3D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11382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95D17-A630-3924-4169-ADBF94AB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94742"/>
            <a:ext cx="1482368" cy="692493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272B3B28-6EFF-9FA2-EBF4-032C8B834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40" y="4652605"/>
            <a:ext cx="882583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입력값에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주목하자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73499-5FC4-8FA5-ADC6-F0D3BEB3C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871" y="1994742"/>
            <a:ext cx="10165936" cy="21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BDC54-B304-944E-C615-94281B2F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783FF22-2797-1D12-F3DC-437106AA2E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B53609-EFBC-3ABC-B83B-94E052A818AE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09A379-6FA2-7F7C-EE12-43B296E4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1994743"/>
            <a:ext cx="5776461" cy="30711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93A92D-C70F-88C2-485A-06239D8DD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9" y="1582147"/>
            <a:ext cx="5179770" cy="4417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0D8EF5-15F1-0D10-3DF6-BB932F8EE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532" y="4186763"/>
            <a:ext cx="2042337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D8D1B-2683-49EC-CE50-E1328AA0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BE45DC-CC1A-91C8-8BCF-6EAF27BA597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F4AC0-0B7E-F1AD-F714-588872FE30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62CC9-4893-1728-FD11-E2B41AD5CEDB}"/>
              </a:ext>
            </a:extLst>
          </p:cNvPr>
          <p:cNvSpPr txBox="1"/>
          <p:nvPr/>
        </p:nvSpPr>
        <p:spPr>
          <a:xfrm>
            <a:off x="1724063" y="536865"/>
            <a:ext cx="3662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(Casting)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9A22BB20-D060-BDE0-D7E8-01D346DB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962" y="1664034"/>
            <a:ext cx="2376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>
                <a:latin typeface="견명조" pitchFamily="18" charset="-127"/>
                <a:ea typeface="견명조" pitchFamily="18" charset="-127"/>
              </a:rPr>
              <a:t>형변환이란</a:t>
            </a: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32">
            <a:extLst>
              <a:ext uri="{FF2B5EF4-FFF2-40B4-BE49-F238E27FC236}">
                <a16:creationId xmlns:a16="http://schemas.microsoft.com/office/drawing/2014/main" id="{793B8C87-C3AD-1568-636C-D0E6F00E8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275222"/>
            <a:ext cx="8064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값의 타입을 다른 타입으로 변환하는 것이다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graphicFrame>
        <p:nvGraphicFramePr>
          <p:cNvPr id="8" name="Group 71">
            <a:extLst>
              <a:ext uri="{FF2B5EF4-FFF2-40B4-BE49-F238E27FC236}">
                <a16:creationId xmlns:a16="http://schemas.microsoft.com/office/drawing/2014/main" id="{9794D88F-F6F8-F8B6-4E9A-B3DD01AD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203"/>
              </p:ext>
            </p:extLst>
          </p:nvPr>
        </p:nvGraphicFramePr>
        <p:xfrm>
          <a:off x="2596125" y="4256422"/>
          <a:ext cx="5580062" cy="1908176"/>
        </p:xfrm>
        <a:graphic>
          <a:graphicData uri="http://schemas.openxmlformats.org/drawingml/2006/table">
            <a:tbl>
              <a:tblPr/>
              <a:tblGrid>
                <a:gridCol w="1860550">
                  <a:extLst>
                    <a:ext uri="{9D8B030D-6E8A-4147-A177-3AD203B41FA5}">
                      <a16:colId xmlns:a16="http://schemas.microsoft.com/office/drawing/2014/main" val="1148495208"/>
                    </a:ext>
                  </a:extLst>
                </a:gridCol>
                <a:gridCol w="1858962">
                  <a:extLst>
                    <a:ext uri="{9D8B030D-6E8A-4147-A177-3AD203B41FA5}">
                      <a16:colId xmlns:a16="http://schemas.microsoft.com/office/drawing/2014/main" val="2106126779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3603721535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변 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수 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결 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80937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(char)65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1403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char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254315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float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(int)1.6f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624332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float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(float)10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10.0f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462485"/>
                  </a:ext>
                </a:extLst>
              </a:tr>
            </a:tbl>
          </a:graphicData>
        </a:graphic>
      </p:graphicFrame>
      <p:sp>
        <p:nvSpPr>
          <p:cNvPr id="9" name="Text Box 73">
            <a:extLst>
              <a:ext uri="{FF2B5EF4-FFF2-40B4-BE49-F238E27FC236}">
                <a16:creationId xmlns:a16="http://schemas.microsoft.com/office/drawing/2014/main" id="{A172D1E5-297C-00FA-AE19-9B53119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612" y="3211847"/>
            <a:ext cx="51847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float f = 1.6f;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i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= (int)f;</a:t>
            </a:r>
          </a:p>
        </p:txBody>
      </p:sp>
      <p:sp>
        <p:nvSpPr>
          <p:cNvPr id="10" name="Text Box 74">
            <a:extLst>
              <a:ext uri="{FF2B5EF4-FFF2-40B4-BE49-F238E27FC236}">
                <a16:creationId xmlns:a16="http://schemas.microsoft.com/office/drawing/2014/main" id="{8C3A6BDB-DB4A-2A56-ADCC-D305275E5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707022"/>
            <a:ext cx="7740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boolean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을 제외한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7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개의 기본형은 서로 형변환이 가능하다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9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656E2-1FFD-2F31-E8F9-36D35B05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A8D82A-BF76-5172-AB61-5AD46F4B8353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8D8E3-239D-6848-597D-21D6EFD21D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64F7A-2E47-CC54-AAD5-79F7CDA4A91D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묵시적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B60283-0358-B350-FA14-15FFFFA3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1BF16E-8FF6-9AF6-967B-14B8AAFC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655536"/>
            <a:ext cx="4646625" cy="1548875"/>
          </a:xfrm>
          <a:prstGeom prst="rect">
            <a:avLst/>
          </a:prstGeom>
        </p:spPr>
      </p:pic>
      <p:sp>
        <p:nvSpPr>
          <p:cNvPr id="12" name="Text Box 73">
            <a:extLst>
              <a:ext uri="{FF2B5EF4-FFF2-40B4-BE49-F238E27FC236}">
                <a16:creationId xmlns:a16="http://schemas.microsoft.com/office/drawing/2014/main" id="{33D039D6-9F52-346B-EE97-181B99D67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240" y="4483794"/>
            <a:ext cx="51847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a = 5000;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double b = a;</a:t>
            </a:r>
          </a:p>
        </p:txBody>
      </p:sp>
      <p:sp>
        <p:nvSpPr>
          <p:cNvPr id="13" name="Text Box 73">
            <a:extLst>
              <a:ext uri="{FF2B5EF4-FFF2-40B4-BE49-F238E27FC236}">
                <a16:creationId xmlns:a16="http://schemas.microsoft.com/office/drawing/2014/main" id="{25C9DACE-E04C-E89F-5347-118482660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419" y="3323031"/>
            <a:ext cx="74744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형변환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연산자를 사용하지 않아도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자동적으로 이루어지는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7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7B2D-F5A8-F028-CE99-EED76FD1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D8F232-F70B-527C-A475-26F6576E11E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3F0A2-670C-1FCA-79AB-E64198C4B3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09E03-6CE1-DC71-4BB5-B36645BCD08E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8739B0-464B-99A6-75E9-C789B2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3">
            <a:extLst>
              <a:ext uri="{FF2B5EF4-FFF2-40B4-BE49-F238E27FC236}">
                <a16:creationId xmlns:a16="http://schemas.microsoft.com/office/drawing/2014/main" id="{C1C9362B-DD45-A22E-3F83-6E9DFA21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1283" y="5294679"/>
            <a:ext cx="7474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정밀한 숫자나 큰 숫자를 나타내는 정보를 잃을 수 있다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33F4D1-BB07-1834-4704-CD6B85FFF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778" y="2551196"/>
            <a:ext cx="3817424" cy="17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8295-7BE4-DB70-6F4E-F3A13DAA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BB35FB6-BACA-D74A-9440-3A1301C2AC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08875-7C64-48BF-7904-B5413564B7B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4542-F1FB-500C-8FA5-527821F05ED4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72D6E-C1C5-49BC-77AD-44A0D3308F17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7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B944-8A79-ABD6-8EFF-2281BEC1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DC90D3-45F0-1A92-B472-58E3D010F27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2C1E0-F8B4-0C57-151B-C82D77F9BA41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3ADC3-2301-B27C-1256-21643216AE76}"/>
              </a:ext>
            </a:extLst>
          </p:cNvPr>
          <p:cNvSpPr txBox="1"/>
          <p:nvPr/>
        </p:nvSpPr>
        <p:spPr>
          <a:xfrm>
            <a:off x="1724063" y="536865"/>
            <a:ext cx="47421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(Operator)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9068024E-FDCB-F3E5-0C80-625B1889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2162510"/>
            <a:ext cx="723741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(Operator)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어떠한 기능을 수행하는 기호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(+,-,*,/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등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DB0C84D5-F9E3-3DC6-D9DB-00229AD2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3461085"/>
            <a:ext cx="71643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피연산자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(Operand)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연산자의 작업 대상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수식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 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9D05CB02-0C34-EB17-E46F-2F626643A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023" y="4934285"/>
            <a:ext cx="24844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26647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66A5-453D-413F-9053-C603F3C2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77B87B-73A4-A102-65C0-40F443A8C7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E7D09-51C5-DB40-8436-F2391ADADC1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10F51-AAEE-9871-F12E-479B4D7F5EC6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종류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C162FD3-6CE9-9B13-C338-A8150CACA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1869658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단항 연산자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63B52F39-2F39-8F72-1150-D1ECA1E6B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2923758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이항 연산자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FEA2E2B9-CF65-7125-418B-E6DEA6EFD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4112795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삼항 연산자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A10D48A5-C94F-4FAC-8E9C-BE092213B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153" y="18696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(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타입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)  ++  --  ~  ! 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C3A81ECB-1441-6E13-607E-7800B21BA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5173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산술 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C6F61F68-58C3-8F94-D9B2-A91E21830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9491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비교 </a:t>
            </a: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FAD84208-05A4-9BD2-1E79-664626C8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3320633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논리 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E8EA56ED-72CB-5E91-6754-11BA6F7B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517358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*  /  %  &lt;&lt;  &gt;&gt;  &gt;&gt;&gt;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0DC9CCF8-4617-144E-696B-454673E38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9491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&gt;  &lt;  &gt;=  &lt;=  ==  !=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BB9D5C32-7D95-0B62-3800-3D2992E4F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3346033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&amp;&amp;  ||   &amp;  ^  |</a:t>
            </a:r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0075B53D-654D-4E93-408F-E1F1ADB1E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79053" y="2841208"/>
            <a:ext cx="325437" cy="3254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9817271D-1A85-C800-5354-8E767BDFC9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9053" y="3165058"/>
            <a:ext cx="32543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80BFB39B-BA8C-D610-9B36-1890D1BDC9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80640" y="3165058"/>
            <a:ext cx="358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97BFF6B8-085B-DB1C-DECE-A05A5CA9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411279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?  :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C3B990ED-6638-7602-F20F-EA93D98AA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5073233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대입 연산자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B3F28001-697A-D3B7-99FA-2F06D64F1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508434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=</a:t>
            </a:r>
          </a:p>
        </p:txBody>
      </p:sp>
    </p:spTree>
    <p:extLst>
      <p:ext uri="{BB962C8B-B14F-4D97-AF65-F5344CB8AC3E}">
        <p14:creationId xmlns:p14="http://schemas.microsoft.com/office/powerpoint/2010/main" val="40046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5C88-B3AE-5817-436F-C5F7D7C9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1887FF-E9F3-23D5-85D6-06C522007F1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EF684-ACCC-0DE9-B122-A499905BABD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77381-FCD4-5078-79AC-D7804E013499}"/>
              </a:ext>
            </a:extLst>
          </p:cNvPr>
          <p:cNvSpPr txBox="1"/>
          <p:nvPr/>
        </p:nvSpPr>
        <p:spPr>
          <a:xfrm>
            <a:off x="1724063" y="536865"/>
            <a:ext cx="4041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우선순위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4B292DA1-9738-8974-F56C-B28D0CF1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12" y="1411371"/>
            <a:ext cx="6929174" cy="544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1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51CE-A609-9331-5DC9-05C2C24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05F5A3-82DF-A2BB-BEDB-D7EF9CF3118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884C-7BB1-1988-2DFC-922B21C027A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1935E-AB80-B409-CBBD-632DCBB2C0AA}"/>
              </a:ext>
            </a:extLst>
          </p:cNvPr>
          <p:cNvSpPr txBox="1"/>
          <p:nvPr/>
        </p:nvSpPr>
        <p:spPr>
          <a:xfrm>
            <a:off x="1724063" y="536865"/>
            <a:ext cx="950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대입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(=)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산술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(+, -, *, /, %)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ABE7AC7-FEDC-82CF-E43F-6232A7F29720}"/>
              </a:ext>
            </a:extLst>
          </p:cNvPr>
          <p:cNvSpPr/>
          <p:nvPr/>
        </p:nvSpPr>
        <p:spPr>
          <a:xfrm>
            <a:off x="1189583" y="1298651"/>
            <a:ext cx="9812833" cy="52754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95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AD41-F373-CBC8-5E30-61FDFE6F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6CFC1A8-AA32-E3BA-7D5A-B27A4398FA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F20E3-EC1D-E23E-93D9-98718925E51C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10869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A8D0E2-57FE-EC09-6EA8-A938186A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6" y="1994194"/>
            <a:ext cx="1332151" cy="6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D4354-F127-2382-559E-A98AD7ED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7" y="1994194"/>
            <a:ext cx="9763457" cy="20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68A1A-9AE5-1BA4-9FCA-0D1EE8B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FD69DA4-5F73-5B8F-D01B-A3D5CA652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1B66E-312B-F281-E36B-93FB59E7FAE3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8BBF4C-10AC-2C83-D32B-FE3AD799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0" y="1833067"/>
            <a:ext cx="5011544" cy="4765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F24E6B-8AF5-2D16-C74A-B1A2AD72F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04" y="1112935"/>
            <a:ext cx="5011544" cy="5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0E0C-E6E8-73B1-A901-E7A50068F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AF9E9E-FD97-8C39-E02B-9B66A3DEE9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5F8E-1180-4D05-ECF2-A7253D09004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4FD0-A839-6FE6-C868-2429E8A09F03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복합대입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5A96500-3971-38DE-3F35-B39CD018B1A7}"/>
              </a:ext>
            </a:extLst>
          </p:cNvPr>
          <p:cNvSpPr/>
          <p:nvPr/>
        </p:nvSpPr>
        <p:spPr>
          <a:xfrm>
            <a:off x="1065796" y="2390535"/>
            <a:ext cx="4431156" cy="30027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983CF74-0A47-0DBE-75C7-11D2911AACB0}"/>
              </a:ext>
            </a:extLst>
          </p:cNvPr>
          <p:cNvSpPr/>
          <p:nvPr/>
        </p:nvSpPr>
        <p:spPr>
          <a:xfrm>
            <a:off x="6623061" y="3583592"/>
            <a:ext cx="3991598" cy="308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2FE5962-98D9-9E16-AF53-6761E1B3813C}"/>
              </a:ext>
            </a:extLst>
          </p:cNvPr>
          <p:cNvSpPr/>
          <p:nvPr/>
        </p:nvSpPr>
        <p:spPr>
          <a:xfrm>
            <a:off x="6096000" y="3261233"/>
            <a:ext cx="5384840" cy="914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" y="0"/>
                </a:moveTo>
                <a:lnTo>
                  <a:pt x="21390" y="0"/>
                </a:lnTo>
                <a:lnTo>
                  <a:pt x="21472" y="97"/>
                </a:lnTo>
                <a:lnTo>
                  <a:pt x="21538" y="363"/>
                </a:lnTo>
                <a:lnTo>
                  <a:pt x="21583" y="756"/>
                </a:lnTo>
                <a:lnTo>
                  <a:pt x="21600" y="1238"/>
                </a:lnTo>
                <a:lnTo>
                  <a:pt x="21600" y="20362"/>
                </a:lnTo>
                <a:lnTo>
                  <a:pt x="21583" y="20844"/>
                </a:lnTo>
                <a:lnTo>
                  <a:pt x="21538" y="21237"/>
                </a:lnTo>
                <a:lnTo>
                  <a:pt x="21472" y="21503"/>
                </a:lnTo>
                <a:lnTo>
                  <a:pt x="21390" y="21600"/>
                </a:lnTo>
                <a:lnTo>
                  <a:pt x="210" y="21600"/>
                </a:lnTo>
                <a:lnTo>
                  <a:pt x="128" y="21503"/>
                </a:lnTo>
                <a:lnTo>
                  <a:pt x="62" y="21237"/>
                </a:lnTo>
                <a:lnTo>
                  <a:pt x="17" y="20844"/>
                </a:lnTo>
                <a:lnTo>
                  <a:pt x="0" y="20362"/>
                </a:lnTo>
                <a:lnTo>
                  <a:pt x="0" y="1238"/>
                </a:lnTo>
                <a:lnTo>
                  <a:pt x="17" y="756"/>
                </a:lnTo>
                <a:lnTo>
                  <a:pt x="62" y="363"/>
                </a:lnTo>
                <a:lnTo>
                  <a:pt x="128" y="97"/>
                </a:lnTo>
                <a:lnTo>
                  <a:pt x="210" y="0"/>
                </a:lnTo>
                <a:close/>
              </a:path>
            </a:pathLst>
          </a:custGeom>
          <a:ln w="25399">
            <a:solidFill>
              <a:srgbClr val="6C254A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39A8A4E-F7E5-A23D-4606-BEF755CA57E6}"/>
              </a:ext>
            </a:extLst>
          </p:cNvPr>
          <p:cNvSpPr txBox="1"/>
          <p:nvPr/>
        </p:nvSpPr>
        <p:spPr>
          <a:xfrm>
            <a:off x="8558684" y="2670604"/>
            <a:ext cx="2684146" cy="4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spc="-379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t>해석의 원칙은</a:t>
            </a:r>
            <a:r>
              <a:rPr spc="-565"/>
              <a:t> </a:t>
            </a:r>
            <a:r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14984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833D-F049-A608-5B29-AAF3232A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449730-A8B8-2B1E-3927-DF6747EF69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DBA29-3DE1-E776-F87C-82B8BE98EE3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51B64-7045-E273-5B43-5C138F335713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5045EA1-47A6-305A-C182-E3275E758B03}"/>
              </a:ext>
            </a:extLst>
          </p:cNvPr>
          <p:cNvSpPr/>
          <p:nvPr/>
        </p:nvSpPr>
        <p:spPr>
          <a:xfrm>
            <a:off x="1609755" y="1325024"/>
            <a:ext cx="8972490" cy="44741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017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08FD-B47D-B84B-3831-AEF96B38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825302-C523-FC2B-992D-C143A4926FA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6BA32-951B-798E-FFF2-9E26D085EB0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6D2A8-602F-CC23-24FB-6FD44664C735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논리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85C5360-D022-52F3-5342-2194BB5CA74E}"/>
              </a:ext>
            </a:extLst>
          </p:cNvPr>
          <p:cNvSpPr/>
          <p:nvPr/>
        </p:nvSpPr>
        <p:spPr>
          <a:xfrm>
            <a:off x="1301322" y="2486110"/>
            <a:ext cx="9589356" cy="24781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0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5C53-45E1-1F95-4A9A-95144288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F17664-44E8-0170-958A-87DE627026B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D21AC-EEAE-7435-205A-404DE22444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4E5E0-7B48-E988-E286-A02C24750AEC}"/>
              </a:ext>
            </a:extLst>
          </p:cNvPr>
          <p:cNvSpPr txBox="1"/>
          <p:nvPr/>
        </p:nvSpPr>
        <p:spPr>
          <a:xfrm>
            <a:off x="1724063" y="536865"/>
            <a:ext cx="3919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감소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12BBC8C-FDAE-860E-5606-8E62D0D3B81E}"/>
              </a:ext>
            </a:extLst>
          </p:cNvPr>
          <p:cNvSpPr/>
          <p:nvPr/>
        </p:nvSpPr>
        <p:spPr>
          <a:xfrm>
            <a:off x="583069" y="1458911"/>
            <a:ext cx="7004848" cy="14607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CE520EC-50A2-01F7-1AAE-5BBA7F10FAB3}"/>
              </a:ext>
            </a:extLst>
          </p:cNvPr>
          <p:cNvSpPr/>
          <p:nvPr/>
        </p:nvSpPr>
        <p:spPr>
          <a:xfrm>
            <a:off x="583068" y="2988432"/>
            <a:ext cx="7002632" cy="14607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01416D4-8EE6-6EBC-A942-3531B14EF13A}"/>
              </a:ext>
            </a:extLst>
          </p:cNvPr>
          <p:cNvSpPr/>
          <p:nvPr/>
        </p:nvSpPr>
        <p:spPr>
          <a:xfrm>
            <a:off x="5895737" y="4517953"/>
            <a:ext cx="6183968" cy="2040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1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E05FA-1428-3981-AFAE-A5518CBE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FF827B-B8D3-2B42-3482-4AB21BF0D1AF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23DB8-82AD-00E2-96C5-3662322CECE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FAFFA-BBF0-98E3-4EF5-998D7DB5EA22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0E14D288-0D7F-9D1E-DF44-4ABB178E2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6270" y="2852905"/>
            <a:ext cx="3384550" cy="396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) ?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1 :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2</a:t>
            </a:r>
          </a:p>
        </p:txBody>
      </p:sp>
      <p:sp>
        <p:nvSpPr>
          <p:cNvPr id="7" name="Text Box 49">
            <a:extLst>
              <a:ext uri="{FF2B5EF4-FFF2-40B4-BE49-F238E27FC236}">
                <a16:creationId xmlns:a16="http://schemas.microsoft.com/office/drawing/2014/main" id="{BF78D286-89A4-77B0-50F4-64709C1D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807" y="1771817"/>
            <a:ext cx="7416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조건식의 연산결과가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반환하고 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                    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false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반환한다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50">
            <a:extLst>
              <a:ext uri="{FF2B5EF4-FFF2-40B4-BE49-F238E27FC236}">
                <a16:creationId xmlns:a16="http://schemas.microsoft.com/office/drawing/2014/main" id="{5E36E204-3D25-20E4-AA50-D7D0EC70B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3608555"/>
            <a:ext cx="42116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int absX = x &gt;= 0 ? x : -x;</a:t>
            </a:r>
          </a:p>
        </p:txBody>
      </p:sp>
      <p:sp>
        <p:nvSpPr>
          <p:cNvPr id="9" name="Text Box 51">
            <a:extLst>
              <a:ext uri="{FF2B5EF4-FFF2-40B4-BE49-F238E27FC236}">
                <a16:creationId xmlns:a16="http://schemas.microsoft.com/office/drawing/2014/main" id="{1FBE0BBF-A4EC-D936-C253-99355692D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5094455"/>
            <a:ext cx="80295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int score = 50;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char grade = score &gt;= 90 ? 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: (score &gt;= 80? 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B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: 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C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);</a:t>
            </a:r>
          </a:p>
        </p:txBody>
      </p:sp>
      <p:sp>
        <p:nvSpPr>
          <p:cNvPr id="10" name="Text Box 52">
            <a:extLst>
              <a:ext uri="{FF2B5EF4-FFF2-40B4-BE49-F238E27FC236}">
                <a16:creationId xmlns:a16="http://schemas.microsoft.com/office/drawing/2014/main" id="{0E06F9EB-1D14-413F-3FA7-8DEE77F14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6720" y="3319630"/>
            <a:ext cx="1943100" cy="18034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if(x&gt;=0)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   absX = 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   abxX = -x;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82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8E601-5D0A-7FF8-63D5-3EE6E9CF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ABE98B-DD8C-398D-ED4E-2C27E4DB666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C69D3-DE59-6190-2BC4-56C771FF931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FE69D-1266-3E40-1EF5-B2A75458FE2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연산자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3EB752D-9411-817F-377A-F741AB8499A7}"/>
              </a:ext>
            </a:extLst>
          </p:cNvPr>
          <p:cNvSpPr/>
          <p:nvPr/>
        </p:nvSpPr>
        <p:spPr>
          <a:xfrm>
            <a:off x="1548525" y="1436870"/>
            <a:ext cx="8583713" cy="2445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401D5CD-19A8-7BA3-921F-AACA2C4885EF}"/>
              </a:ext>
            </a:extLst>
          </p:cNvPr>
          <p:cNvSpPr/>
          <p:nvPr/>
        </p:nvSpPr>
        <p:spPr>
          <a:xfrm>
            <a:off x="1548525" y="4131073"/>
            <a:ext cx="5327166" cy="258011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8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0D140-EACE-708D-B911-9042B293B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E56A0FA-227C-495A-DC48-C0A69C48211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91264-02DC-5F79-4439-7EE2043755F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FE87D-BB64-1B8C-2CD7-68602849A3B1}"/>
              </a:ext>
            </a:extLst>
          </p:cNvPr>
          <p:cNvSpPr txBox="1"/>
          <p:nvPr/>
        </p:nvSpPr>
        <p:spPr>
          <a:xfrm>
            <a:off x="1724063" y="536865"/>
            <a:ext cx="3743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연산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진리표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8E33D30-97C1-6A93-706C-A167BF87D4FA}"/>
              </a:ext>
            </a:extLst>
          </p:cNvPr>
          <p:cNvSpPr/>
          <p:nvPr/>
        </p:nvSpPr>
        <p:spPr>
          <a:xfrm>
            <a:off x="817017" y="1322565"/>
            <a:ext cx="6123682" cy="1477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84FB6D5-E7E8-EF5B-8109-96E442ABCB70}"/>
              </a:ext>
            </a:extLst>
          </p:cNvPr>
          <p:cNvSpPr/>
          <p:nvPr/>
        </p:nvSpPr>
        <p:spPr>
          <a:xfrm>
            <a:off x="815174" y="2882901"/>
            <a:ext cx="6090736" cy="14718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64340C1-6660-055A-47DA-30E8C01AD676}"/>
              </a:ext>
            </a:extLst>
          </p:cNvPr>
          <p:cNvSpPr/>
          <p:nvPr/>
        </p:nvSpPr>
        <p:spPr>
          <a:xfrm>
            <a:off x="821518" y="4437222"/>
            <a:ext cx="6072393" cy="14723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AFAF36E-CA53-0FD2-283E-AC1F9BDEE214}"/>
              </a:ext>
            </a:extLst>
          </p:cNvPr>
          <p:cNvSpPr/>
          <p:nvPr/>
        </p:nvSpPr>
        <p:spPr>
          <a:xfrm>
            <a:off x="815174" y="5992094"/>
            <a:ext cx="3537450" cy="77211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F375B277-1463-6418-CA69-AB4DD7BB5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1830642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&amp; (AND)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741BB6AC-9B00-F5F1-2645-BAA3E3684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3429000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| (OR)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26B6C443-E3F0-69EA-C19B-04862775D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4942567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^ (XOR)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D4A77A5-940D-3DC3-4A29-C831B65E7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4828" y="6162786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~ (NOT)</a:t>
            </a:r>
          </a:p>
        </p:txBody>
      </p:sp>
    </p:spTree>
    <p:extLst>
      <p:ext uri="{BB962C8B-B14F-4D97-AF65-F5344CB8AC3E}">
        <p14:creationId xmlns:p14="http://schemas.microsoft.com/office/powerpoint/2010/main" val="3333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4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BBECB-42A9-97D5-5061-39D6F7AF0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C7D80F-E8F3-65B2-D842-D401B77A662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3D667-83F0-FB55-F072-BF6758D9BC4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4D724-7607-F52A-6D7F-E4849B7B62D3}"/>
              </a:ext>
            </a:extLst>
          </p:cNvPr>
          <p:cNvSpPr txBox="1"/>
          <p:nvPr/>
        </p:nvSpPr>
        <p:spPr>
          <a:xfrm>
            <a:off x="1724063" y="536865"/>
            <a:ext cx="4204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쉬프트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CB7FBD5-99A0-201D-AEE5-252CAB841212}"/>
              </a:ext>
            </a:extLst>
          </p:cNvPr>
          <p:cNvSpPr/>
          <p:nvPr/>
        </p:nvSpPr>
        <p:spPr>
          <a:xfrm>
            <a:off x="1636295" y="1382204"/>
            <a:ext cx="8222583" cy="36229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C254E97-DEDE-9F6A-09D4-A73FECEB7593}"/>
              </a:ext>
            </a:extLst>
          </p:cNvPr>
          <p:cNvSpPr txBox="1"/>
          <p:nvPr/>
        </p:nvSpPr>
        <p:spPr>
          <a:xfrm>
            <a:off x="495300" y="5005137"/>
            <a:ext cx="5969637" cy="1690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24180" indent="-412115">
              <a:spcBef>
                <a:spcPts val="100"/>
              </a:spcBef>
              <a:buSzPct val="100000"/>
              <a:buFont typeface="Helvetica"/>
              <a:buChar char="✓"/>
              <a:tabLst>
                <a:tab pos="419100" algn="l"/>
              </a:tabLst>
              <a:defRPr sz="3000" spc="-405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비트연산의</a:t>
            </a:r>
            <a:r>
              <a:rPr spc="-175" dirty="0"/>
              <a:t> </a:t>
            </a:r>
            <a:r>
              <a:rPr dirty="0" err="1"/>
              <a:t>특징</a:t>
            </a:r>
            <a:endParaRPr dirty="0"/>
          </a:p>
          <a:p>
            <a:pPr marL="721994" lvl="1" indent="-339090">
              <a:spcBef>
                <a:spcPts val="2800"/>
              </a:spcBef>
              <a:buSzPct val="100000"/>
              <a:buFont typeface="Helvetica"/>
              <a:buChar char="●"/>
              <a:tabLst>
                <a:tab pos="711200" algn="l"/>
                <a:tab pos="711200" algn="l"/>
              </a:tabLst>
              <a:defRPr sz="2200" spc="-300"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왼쪽으로의</a:t>
            </a:r>
            <a:r>
              <a:rPr spc="-130" dirty="0"/>
              <a:t> </a:t>
            </a:r>
            <a:r>
              <a:rPr dirty="0" err="1"/>
              <a:t>비트</a:t>
            </a:r>
            <a:r>
              <a:rPr spc="-130" dirty="0"/>
              <a:t> </a:t>
            </a:r>
            <a:r>
              <a:rPr dirty="0"/>
              <a:t>열</a:t>
            </a:r>
            <a:r>
              <a:rPr spc="-125" dirty="0"/>
              <a:t> </a:t>
            </a:r>
            <a:r>
              <a:rPr dirty="0" err="1"/>
              <a:t>이동은</a:t>
            </a:r>
            <a:r>
              <a:rPr spc="-130" dirty="0"/>
              <a:t> </a:t>
            </a:r>
            <a:r>
              <a:rPr spc="-15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spc="-150" dirty="0"/>
              <a:t>의</a:t>
            </a:r>
            <a:r>
              <a:rPr spc="-130" dirty="0"/>
              <a:t> </a:t>
            </a:r>
            <a:r>
              <a:rPr dirty="0" err="1"/>
              <a:t>배수의</a:t>
            </a:r>
            <a:r>
              <a:rPr spc="-125" dirty="0"/>
              <a:t> </a:t>
            </a:r>
            <a:r>
              <a:rPr dirty="0"/>
              <a:t>곱</a:t>
            </a:r>
          </a:p>
          <a:p>
            <a:pPr marL="743584" lvl="1" indent="-339090">
              <a:spcBef>
                <a:spcPts val="1500"/>
              </a:spcBef>
              <a:buSzPct val="100000"/>
              <a:buFont typeface="Helvetica"/>
              <a:buChar char="●"/>
              <a:tabLst>
                <a:tab pos="736600" algn="l"/>
                <a:tab pos="736600" algn="l"/>
              </a:tabLst>
              <a:defRPr sz="2200" spc="-300"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오른쪽으로의</a:t>
            </a:r>
            <a:r>
              <a:rPr spc="-135" dirty="0"/>
              <a:t> </a:t>
            </a:r>
            <a:r>
              <a:rPr dirty="0" err="1"/>
              <a:t>비트</a:t>
            </a:r>
            <a:r>
              <a:rPr spc="-130" dirty="0"/>
              <a:t> </a:t>
            </a:r>
            <a:r>
              <a:rPr dirty="0"/>
              <a:t>열</a:t>
            </a:r>
            <a:r>
              <a:rPr spc="-135" dirty="0"/>
              <a:t> </a:t>
            </a:r>
            <a:r>
              <a:rPr dirty="0" err="1"/>
              <a:t>이동은</a:t>
            </a:r>
            <a:r>
              <a:rPr spc="-130" dirty="0"/>
              <a:t> </a:t>
            </a:r>
            <a:r>
              <a:rPr spc="-15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spc="-150" dirty="0"/>
              <a:t>의</a:t>
            </a:r>
            <a:r>
              <a:rPr spc="-130" dirty="0"/>
              <a:t> </a:t>
            </a:r>
            <a:r>
              <a:rPr dirty="0" err="1"/>
              <a:t>배수의</a:t>
            </a:r>
            <a:r>
              <a:rPr spc="-135" dirty="0"/>
              <a:t> </a:t>
            </a:r>
            <a:r>
              <a:rPr dirty="0" err="1"/>
              <a:t>나눗</a:t>
            </a:r>
            <a:r>
              <a:rPr lang="ko-KR" altLang="en-US" dirty="0"/>
              <a:t>셈</a:t>
            </a:r>
            <a:endParaRPr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876428C-7C1E-CF68-5DED-FFF198845312}"/>
              </a:ext>
            </a:extLst>
          </p:cNvPr>
          <p:cNvSpPr/>
          <p:nvPr/>
        </p:nvSpPr>
        <p:spPr>
          <a:xfrm>
            <a:off x="6706950" y="5203427"/>
            <a:ext cx="3351449" cy="14919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73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조건문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5A8A0-9418-E4EB-1962-39844B829DEE}"/>
              </a:ext>
            </a:extLst>
          </p:cNvPr>
          <p:cNvSpPr txBox="1"/>
          <p:nvPr/>
        </p:nvSpPr>
        <p:spPr>
          <a:xfrm>
            <a:off x="7594434" y="1331492"/>
            <a:ext cx="55129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0" dirty="0"/>
              <a:t>if</a:t>
            </a:r>
            <a:endParaRPr lang="ko-KR" altLang="en-US" sz="30000" dirty="0"/>
          </a:p>
        </p:txBody>
      </p:sp>
      <p:pic>
        <p:nvPicPr>
          <p:cNvPr id="1026" name="Picture 2" descr="조건문 - 해시넷">
            <a:extLst>
              <a:ext uri="{FF2B5EF4-FFF2-40B4-BE49-F238E27FC236}">
                <a16:creationId xmlns:a16="http://schemas.microsoft.com/office/drawing/2014/main" id="{D743025B-D733-87B9-CEA6-E580F229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76" y="1613767"/>
            <a:ext cx="4506341" cy="414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581" y="5854125"/>
            <a:ext cx="95268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조건을 판단해서 그 상황에 맞게 처리해야 할 경우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4641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649ACD-410C-7911-1716-62AC73FB9087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BF0AE6-1388-CFEB-ABB3-913B68430199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EA3D2BD-1C1A-BBE5-28B4-EA18878B3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2486538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if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5D2581DC-BC8A-1C5C-DA5E-2ACAB86CE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924" y="2649064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 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97BB014-10C6-419A-267E-15284A349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709" y="2532993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if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11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A8BB0-D50B-DE46-8984-C64C229A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FA09CD-B6BA-894C-1F13-AB5DB6F5F58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AA57F-00F5-031D-3BBC-9CA9067083C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ED209-010C-634C-0256-FB9E0DFB5919}"/>
              </a:ext>
            </a:extLst>
          </p:cNvPr>
          <p:cNvSpPr txBox="1"/>
          <p:nvPr/>
        </p:nvSpPr>
        <p:spPr>
          <a:xfrm>
            <a:off x="1724063" y="536865"/>
            <a:ext cx="4641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F57911-131B-1277-A64D-A9682828C113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64832A3-E4EE-99E2-5184-DF36CB8D2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3982" y="1794330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if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A839BE-067F-11CD-0C30-0A07EC1E556C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73C5DB6-E070-AFA5-C8E5-47A432E3F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226" y="1794330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if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61129AF3-C530-9A1F-3E1E-AC1B195A2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7375" y="1911127"/>
            <a:ext cx="4321175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2D9309C9-5315-6E1D-3EC0-DC4876891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1023" y="3365671"/>
            <a:ext cx="4321175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가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6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E0FD2-FAED-229C-717C-D5D16483B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39D79D-3809-6CA9-873C-EC995D09A14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D4D5-B26B-3912-DD74-5C5B19E60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3E6B7-7ECE-E4EE-6A62-994137A0280E}"/>
              </a:ext>
            </a:extLst>
          </p:cNvPr>
          <p:cNvSpPr txBox="1"/>
          <p:nvPr/>
        </p:nvSpPr>
        <p:spPr>
          <a:xfrm>
            <a:off x="1724063" y="536865"/>
            <a:ext cx="4641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DD5DEA-DAC7-3C4B-057A-63F5CF789734}"/>
              </a:ext>
            </a:extLst>
          </p:cNvPr>
          <p:cNvSpPr/>
          <p:nvPr/>
        </p:nvSpPr>
        <p:spPr>
          <a:xfrm>
            <a:off x="934115" y="1347938"/>
            <a:ext cx="4966534" cy="43859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99D2D492-99F8-FD7D-58C0-56E409A4A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369" y="1594275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if 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else if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7E7F4C-70C9-AEC2-3935-7844D25B6072}"/>
              </a:ext>
            </a:extLst>
          </p:cNvPr>
          <p:cNvSpPr/>
          <p:nvPr/>
        </p:nvSpPr>
        <p:spPr>
          <a:xfrm>
            <a:off x="6365077" y="1347937"/>
            <a:ext cx="4966534" cy="43859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B11A754E-E839-6CFE-13C9-6F74D7990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1544474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if (A)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else (A’)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D;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6F2E097-3779-AFC0-8D7E-6CB4A9D79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1023" y="1594275"/>
            <a:ext cx="4321175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67DD403C-E680-21FA-1BDD-9C9AAB922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1421" y="2834399"/>
            <a:ext cx="4321175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A’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A6AE81C8-78EC-D751-1B5A-546654AC8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344" y="4277593"/>
            <a:ext cx="4321175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아무것도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1000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399456"/>
            <a:ext cx="1103872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입력한 숫자를 변수에 저장하는 방법은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Scanner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사용해서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   .</a:t>
            </a:r>
            <a:r>
              <a:rPr lang="en-US" altLang="ko-KR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nextInt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()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사용하면 된다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97667-B7E4-E6CC-580C-271D6E21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1" y="1938992"/>
            <a:ext cx="1514572" cy="74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32B566-02CD-73DC-AF8D-F52E22BF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93" y="1938992"/>
            <a:ext cx="9877400" cy="21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696</Words>
  <Application>Microsoft Office PowerPoint</Application>
  <PresentationFormat>와이드스크린</PresentationFormat>
  <Paragraphs>184</Paragraphs>
  <Slides>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Pretendard</vt:lpstr>
      <vt:lpstr>Pretendard Black</vt:lpstr>
      <vt:lpstr>견고딕</vt:lpstr>
      <vt:lpstr>견명조</vt:lpstr>
      <vt:lpstr>맑은 고딕</vt:lpstr>
      <vt:lpstr>Arial</vt:lpstr>
      <vt:lpstr>Courier New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28</cp:revision>
  <dcterms:created xsi:type="dcterms:W3CDTF">2023-04-24T02:25:46Z</dcterms:created>
  <dcterms:modified xsi:type="dcterms:W3CDTF">2024-02-25T12:06:12Z</dcterms:modified>
</cp:coreProperties>
</file>